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0" r:id="rId3"/>
    <p:sldId id="266" r:id="rId4"/>
    <p:sldId id="265" r:id="rId5"/>
    <p:sldId id="263" r:id="rId6"/>
    <p:sldId id="271" r:id="rId7"/>
    <p:sldId id="272" r:id="rId8"/>
    <p:sldId id="276" r:id="rId9"/>
    <p:sldId id="273" r:id="rId10"/>
    <p:sldId id="283" r:id="rId11"/>
    <p:sldId id="289" r:id="rId12"/>
    <p:sldId id="290" r:id="rId13"/>
    <p:sldId id="291" r:id="rId14"/>
    <p:sldId id="292" r:id="rId15"/>
    <p:sldId id="293" r:id="rId16"/>
    <p:sldId id="288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3"/>
    <a:srgbClr val="FCE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7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6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BA8F-81AF-452A-8849-BA39342C66C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8119-4C89-4484-8F06-F4D38B686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48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BA8F-81AF-452A-8849-BA39342C66C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8119-4C89-4484-8F06-F4D38B686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1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BA8F-81AF-452A-8849-BA39342C66C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8119-4C89-4484-8F06-F4D38B686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7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BA8F-81AF-452A-8849-BA39342C66C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8119-4C89-4484-8F06-F4D38B686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7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BA8F-81AF-452A-8849-BA39342C66C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8119-4C89-4484-8F06-F4D38B686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9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BA8F-81AF-452A-8849-BA39342C66C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8119-4C89-4484-8F06-F4D38B686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20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BA8F-81AF-452A-8849-BA39342C66C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8119-4C89-4484-8F06-F4D38B686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4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BA8F-81AF-452A-8849-BA39342C66C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8119-4C89-4484-8F06-F4D38B686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8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BA8F-81AF-452A-8849-BA39342C66C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8119-4C89-4484-8F06-F4D38B686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4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BA8F-81AF-452A-8849-BA39342C66C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8119-4C89-4484-8F06-F4D38B686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BA8F-81AF-452A-8849-BA39342C66C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8119-4C89-4484-8F06-F4D38B686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09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9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ABA8F-81AF-452A-8849-BA39342C66C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98119-4C89-4484-8F06-F4D38B686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3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1005" y="5283200"/>
            <a:ext cx="8140995" cy="1574800"/>
          </a:xfrm>
          <a:solidFill>
            <a:schemeClr val="bg2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Project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 smtClean="0">
                <a:solidFill>
                  <a:schemeClr val="bg1"/>
                </a:solidFill>
                <a:latin typeface="+mn-lt"/>
              </a:rPr>
              <a:t>Mechanical Recycling of </a:t>
            </a:r>
            <a:br>
              <a:rPr lang="en-US" b="1" dirty="0" smtClean="0">
                <a:solidFill>
                  <a:schemeClr val="bg1"/>
                </a:solidFill>
                <a:latin typeface="+mn-lt"/>
              </a:rPr>
            </a:br>
            <a:r>
              <a:rPr lang="en-US" b="1" dirty="0" smtClean="0">
                <a:solidFill>
                  <a:schemeClr val="bg1"/>
                </a:solidFill>
                <a:latin typeface="+mn-lt"/>
              </a:rPr>
              <a:t>Post-Consumer Mattresses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478755"/>
            <a:ext cx="5974080" cy="787082"/>
          </a:xfr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Filled products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797" y="273032"/>
            <a:ext cx="6281241" cy="108332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Category</a:t>
            </a:r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1163" y="-1"/>
            <a:ext cx="5280837" cy="52973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9178" y="2449539"/>
            <a:ext cx="1186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Ingrida</a:t>
            </a:r>
          </a:p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2020 07</a:t>
            </a:r>
            <a:endParaRPr lang="en-GB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12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80" y="53686"/>
            <a:ext cx="10515600" cy="734325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+mn-lt"/>
              </a:rPr>
              <a:t>HOW?</a:t>
            </a:r>
            <a:endParaRPr lang="en-GB" sz="40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0" y="846129"/>
            <a:ext cx="3858455" cy="2045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30" y="865035"/>
            <a:ext cx="3060119" cy="2027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44" y="865036"/>
            <a:ext cx="3177131" cy="20270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860" y="3117684"/>
            <a:ext cx="3563758" cy="2052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80" y="3898055"/>
            <a:ext cx="3716965" cy="23747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5" t="23411" b="8992"/>
          <a:stretch/>
        </p:blipFill>
        <p:spPr>
          <a:xfrm>
            <a:off x="5356385" y="3117683"/>
            <a:ext cx="2209174" cy="20527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20965" t="23333" r="22928"/>
          <a:stretch/>
        </p:blipFill>
        <p:spPr>
          <a:xfrm rot="16200000">
            <a:off x="8832901" y="4832232"/>
            <a:ext cx="1466402" cy="2372481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348716" y="1818167"/>
            <a:ext cx="425303" cy="202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/>
          <p:cNvSpPr/>
          <p:nvPr/>
        </p:nvSpPr>
        <p:spPr>
          <a:xfrm>
            <a:off x="8080960" y="1768115"/>
            <a:ext cx="425303" cy="202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/>
          <p:cNvSpPr/>
          <p:nvPr/>
        </p:nvSpPr>
        <p:spPr>
          <a:xfrm>
            <a:off x="7760058" y="3930341"/>
            <a:ext cx="425303" cy="202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348716" y="4497573"/>
            <a:ext cx="882503" cy="587846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48716" y="5285271"/>
            <a:ext cx="3836645" cy="807296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48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530387"/>
            <a:ext cx="8599990" cy="513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Brainstorming: opinion, ideas, experience  </a:t>
            </a:r>
            <a:endParaRPr lang="en-GB" sz="28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28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additional requirements must be for post-consumer foam</a:t>
            </a:r>
            <a:r>
              <a:rPr lang="lt-LT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lt-LT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8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Available labs for making tests. Test new and </a:t>
            </a:r>
            <a:br>
              <a:rPr lang="en-US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recycled foam (for comparison)</a:t>
            </a:r>
            <a:r>
              <a:rPr lang="lt-LT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lt-LT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8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Regular foam samples from suppliers</a:t>
            </a:r>
            <a:r>
              <a:rPr lang="lt-LT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lt-LT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8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Pilot supplier for production of samples with </a:t>
            </a:r>
            <a:br>
              <a:rPr lang="en-US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regular and recycled foam. </a:t>
            </a:r>
            <a:r>
              <a:rPr lang="lt-LT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lt-LT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2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NON IK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713" y="2"/>
            <a:ext cx="4041287" cy="391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KE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9" r="28164"/>
          <a:stretch/>
        </p:blipFill>
        <p:spPr bwMode="auto">
          <a:xfrm>
            <a:off x="8150714" y="3912243"/>
            <a:ext cx="4041286" cy="294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0" y="274704"/>
            <a:ext cx="5974080" cy="7870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dirty="0" smtClean="0">
                <a:solidFill>
                  <a:schemeClr val="bg1"/>
                </a:solidFill>
              </a:rPr>
              <a:t>Workshop with engineers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651" y="0"/>
            <a:ext cx="440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RISK ASSESMENT</a:t>
            </a:r>
            <a:endParaRPr lang="en-GB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2651" y="837365"/>
            <a:ext cx="1168518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Chemical risk </a:t>
            </a:r>
          </a:p>
          <a:p>
            <a:r>
              <a:rPr lang="en-US" b="1" dirty="0" smtClean="0"/>
              <a:t>Restricted substances might be in post-consumer mattress of different brands.</a:t>
            </a:r>
          </a:p>
          <a:p>
            <a:r>
              <a:rPr lang="en-US" b="1" dirty="0" smtClean="0"/>
              <a:t>ACTION: More frequent tests should be performed. </a:t>
            </a:r>
          </a:p>
          <a:p>
            <a:endParaRPr lang="en-US" b="1" dirty="0" smtClean="0"/>
          </a:p>
          <a:p>
            <a:r>
              <a:rPr lang="en-US" sz="4000" b="1" dirty="0" smtClean="0"/>
              <a:t>Hygiene risk</a:t>
            </a:r>
          </a:p>
          <a:p>
            <a:r>
              <a:rPr lang="en-US" b="1" dirty="0" smtClean="0"/>
              <a:t>Bacteria, viruses, mold, fungi, soil, dust, fats, organic debris.</a:t>
            </a:r>
          </a:p>
          <a:p>
            <a:r>
              <a:rPr lang="en-US" b="1" dirty="0" smtClean="0"/>
              <a:t>ACTION: Cleanliness tests need to be performed to evaluate how well the foam </a:t>
            </a:r>
          </a:p>
          <a:p>
            <a:r>
              <a:rPr lang="en-US" b="1" dirty="0" smtClean="0"/>
              <a:t>has been sterilized. </a:t>
            </a:r>
          </a:p>
          <a:p>
            <a:endParaRPr lang="en-US" b="1" dirty="0"/>
          </a:p>
          <a:p>
            <a:r>
              <a:rPr lang="en-US" sz="4000" b="1" dirty="0" smtClean="0"/>
              <a:t>Quality risk</a:t>
            </a:r>
          </a:p>
          <a:p>
            <a:r>
              <a:rPr lang="en-US" b="1" dirty="0" smtClean="0"/>
              <a:t>Same requirements must be fulfilled as virgin foam.</a:t>
            </a:r>
          </a:p>
          <a:p>
            <a:endParaRPr lang="en-US" b="1" dirty="0"/>
          </a:p>
          <a:p>
            <a:r>
              <a:rPr lang="en-US" sz="4000" b="1" strike="sngStrike" dirty="0" smtClean="0"/>
              <a:t>Radiant risk</a:t>
            </a:r>
          </a:p>
          <a:p>
            <a:r>
              <a:rPr lang="en-US" b="1" strike="sngStrike" dirty="0" smtClean="0"/>
              <a:t>The detectors must be installed in the recycling companies.</a:t>
            </a:r>
            <a:endParaRPr lang="en-GB" b="1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220" y="-1193"/>
            <a:ext cx="5073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9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066" y="405442"/>
            <a:ext cx="440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RISK ASSESMENT</a:t>
            </a:r>
            <a:endParaRPr lang="en-GB" sz="4000" b="1" dirty="0"/>
          </a:p>
        </p:txBody>
      </p:sp>
      <p:sp>
        <p:nvSpPr>
          <p:cNvPr id="3" name="Rectangle 2"/>
          <p:cNvSpPr/>
          <p:nvPr/>
        </p:nvSpPr>
        <p:spPr>
          <a:xfrm>
            <a:off x="362066" y="1598032"/>
            <a:ext cx="364910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Chemical risk </a:t>
            </a:r>
            <a:endParaRPr lang="en-US" sz="4400" b="1" dirty="0" smtClean="0"/>
          </a:p>
          <a:p>
            <a:endParaRPr lang="en-US" sz="4400" b="1" dirty="0"/>
          </a:p>
          <a:p>
            <a:r>
              <a:rPr lang="en-US" sz="2000" b="1" dirty="0"/>
              <a:t>Restricted substances might be in post-consumer mattress of different brands</a:t>
            </a:r>
            <a:r>
              <a:rPr lang="en-US" sz="2000" b="1" dirty="0" smtClean="0"/>
              <a:t>.</a:t>
            </a:r>
          </a:p>
          <a:p>
            <a:endParaRPr lang="en-US" sz="2000" b="1" dirty="0"/>
          </a:p>
          <a:p>
            <a:r>
              <a:rPr lang="en-US" sz="2000" b="1" dirty="0"/>
              <a:t>ACTION: More frequent tests should be performed. </a:t>
            </a:r>
            <a:endParaRPr lang="en-US" sz="2000" b="1" dirty="0" smtClean="0"/>
          </a:p>
          <a:p>
            <a:r>
              <a:rPr lang="en-US" sz="2000" b="1" dirty="0" smtClean="0"/>
              <a:t>How frequent?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94890" y="5078371"/>
            <a:ext cx="3789872" cy="1779629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14531" y="535507"/>
          <a:ext cx="7577469" cy="632249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577469"/>
              </a:tblGrid>
              <a:tr h="69021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IKEA Sans" panose="020B0607030304020204" pitchFamily="34" charset="0"/>
                        </a:rPr>
                        <a:t>TEST DESCRIPTION</a:t>
                      </a:r>
                      <a:endParaRPr lang="en-GB" sz="1400" dirty="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228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IKEA Sans" panose="020B0607030304020204" pitchFamily="34" charset="0"/>
                        </a:rPr>
                        <a:t>1. General Requirements for all materials</a:t>
                      </a:r>
                      <a:endParaRPr lang="en-GB" sz="1400" b="1" dirty="0">
                        <a:solidFill>
                          <a:schemeClr val="tx1"/>
                        </a:solidFill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228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IKEA Sans" panose="020B0607030304020204" pitchFamily="34" charset="0"/>
                        </a:rPr>
                        <a:t>Biocides of all kinds (formulation review)</a:t>
                      </a:r>
                      <a:endParaRPr lang="en-GB" sz="1400" dirty="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228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IKEA Sans" panose="020B0607030304020204" pitchFamily="34" charset="0"/>
                        </a:rPr>
                        <a:t>Cadmium and its compounds</a:t>
                      </a:r>
                      <a:endParaRPr lang="en-GB" sz="140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41224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IKEA Sans" panose="020B0607030304020204" pitchFamily="34" charset="0"/>
                        </a:rPr>
                        <a:t>CMR substances categories 1 or 2 (on preparation or mixture, NOT finished product)  (formulation review)</a:t>
                      </a:r>
                      <a:endParaRPr lang="en-GB" sz="140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46554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IKEA Sans" panose="020B0607030304020204" pitchFamily="34" charset="0"/>
                        </a:rPr>
                        <a:t>SVHC </a:t>
                      </a:r>
                      <a:endParaRPr lang="en-GB" sz="140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228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IKEA Sans" panose="020B0607030304020204" pitchFamily="34" charset="0"/>
                        </a:rPr>
                        <a:t>Fragrance  (formulation review)</a:t>
                      </a:r>
                      <a:endParaRPr lang="en-GB" sz="140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228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IKEA Sans" panose="020B0607030304020204" pitchFamily="34" charset="0"/>
                        </a:rPr>
                        <a:t>Lead and its compounds</a:t>
                      </a:r>
                      <a:endParaRPr lang="en-GB" sz="1400" dirty="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228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IKEA Sans" panose="020B0607030304020204" pitchFamily="34" charset="0"/>
                        </a:rPr>
                        <a:t>2.5 Polyurethane foam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50553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IKEA Sans" panose="020B0607030304020204" pitchFamily="34" charset="0"/>
                        </a:rPr>
                        <a:t>2,4 </a:t>
                      </a:r>
                      <a:r>
                        <a:rPr lang="en-GB" sz="1100" dirty="0" err="1">
                          <a:effectLst/>
                          <a:latin typeface="IKEA Sans" panose="020B0607030304020204" pitchFamily="34" charset="0"/>
                        </a:rPr>
                        <a:t>Toluenediamine</a:t>
                      </a:r>
                      <a:r>
                        <a:rPr lang="en-GB" sz="1100" dirty="0">
                          <a:effectLst/>
                          <a:latin typeface="IKEA Sans" panose="020B0607030304020204" pitchFamily="34" charset="0"/>
                        </a:rPr>
                        <a:t> (2,4-TDA), 2,6 </a:t>
                      </a:r>
                      <a:r>
                        <a:rPr lang="en-GB" sz="1100" dirty="0" err="1">
                          <a:effectLst/>
                          <a:latin typeface="IKEA Sans" panose="020B0607030304020204" pitchFamily="34" charset="0"/>
                        </a:rPr>
                        <a:t>Toluenediamine</a:t>
                      </a:r>
                      <a:r>
                        <a:rPr lang="en-GB" sz="1100" dirty="0">
                          <a:effectLst/>
                          <a:latin typeface="IKEA Sans" panose="020B0607030304020204" pitchFamily="34" charset="0"/>
                        </a:rPr>
                        <a:t> (2,6-TDA), 4,4 </a:t>
                      </a:r>
                      <a:r>
                        <a:rPr lang="en-GB" sz="1100" dirty="0" err="1">
                          <a:effectLst/>
                          <a:latin typeface="IKEA Sans" panose="020B0607030304020204" pitchFamily="34" charset="0"/>
                        </a:rPr>
                        <a:t>Diaminodiphenylmethane</a:t>
                      </a:r>
                      <a:r>
                        <a:rPr lang="en-GB" sz="1100" dirty="0">
                          <a:effectLst/>
                          <a:latin typeface="IKEA Sans" panose="020B0607030304020204" pitchFamily="34" charset="0"/>
                        </a:rPr>
                        <a:t> (4,4-MDA)</a:t>
                      </a:r>
                      <a:endParaRPr lang="en-GB" sz="1400" dirty="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228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IKEA Sans" panose="020B0607030304020204" pitchFamily="34" charset="0"/>
                        </a:rPr>
                        <a:t>Chlorinated hydrocarbon solvents</a:t>
                      </a:r>
                      <a:endParaRPr lang="en-GB" sz="140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228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IKEA Sans" panose="020B0607030304020204" pitchFamily="34" charset="0"/>
                        </a:rPr>
                        <a:t>Chlorinated paraffins (SCCP)</a:t>
                      </a:r>
                      <a:endParaRPr lang="en-GB" sz="140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228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IKEA Sans" panose="020B0607030304020204" pitchFamily="34" charset="0"/>
                        </a:rPr>
                        <a:t>Flame retardants </a:t>
                      </a:r>
                      <a:endParaRPr lang="en-GB" sz="140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228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IKEA Sans" panose="020B0607030304020204" pitchFamily="34" charset="0"/>
                        </a:rPr>
                        <a:t>Total Antimony content</a:t>
                      </a:r>
                      <a:endParaRPr lang="en-GB" sz="140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33702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IKEA Sans" panose="020B0607030304020204" pitchFamily="34" charset="0"/>
                        </a:rPr>
                        <a:t>Organic brominated compounds (PBBs, PBDEs)</a:t>
                      </a:r>
                      <a:endParaRPr lang="en-GB" sz="140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228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IKEA Sans" panose="020B0607030304020204" pitchFamily="34" charset="0"/>
                        </a:rPr>
                        <a:t>Chlorinated paraffins (SCCP)</a:t>
                      </a:r>
                      <a:endParaRPr lang="en-GB" sz="140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228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IKEA Sans" panose="020B0607030304020204" pitchFamily="34" charset="0"/>
                        </a:rPr>
                        <a:t>TEPA (tris-(aziridinyl)phosphine oxide) </a:t>
                      </a:r>
                      <a:endParaRPr lang="en-GB" sz="140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58305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IKEA Sans" panose="020B0607030304020204" pitchFamily="34" charset="0"/>
                        </a:rPr>
                        <a:t>TDCP, TCEP &amp; TPP</a:t>
                      </a:r>
                      <a:br>
                        <a:rPr lang="en-GB" sz="1100" dirty="0">
                          <a:effectLst/>
                          <a:latin typeface="IKEA Sans" panose="020B0607030304020204" pitchFamily="34" charset="0"/>
                        </a:rPr>
                      </a:br>
                      <a:r>
                        <a:rPr lang="en-GB" sz="1100" dirty="0">
                          <a:effectLst/>
                          <a:latin typeface="IKEA Sans" panose="020B0607030304020204" pitchFamily="34" charset="0"/>
                        </a:rPr>
                        <a:t>(</a:t>
                      </a:r>
                      <a:r>
                        <a:rPr lang="en-GB" sz="1100" dirty="0" err="1">
                          <a:effectLst/>
                          <a:latin typeface="IKEA Sans" panose="020B0607030304020204" pitchFamily="34" charset="0"/>
                        </a:rPr>
                        <a:t>Tris</a:t>
                      </a:r>
                      <a:r>
                        <a:rPr lang="en-GB" sz="1100" dirty="0">
                          <a:effectLst/>
                          <a:latin typeface="IKEA Sans" panose="020B0607030304020204" pitchFamily="34" charset="0"/>
                        </a:rPr>
                        <a:t>(1,3-dichloro-2-propyl) phosphate), </a:t>
                      </a:r>
                      <a:r>
                        <a:rPr lang="en-GB" sz="1100" dirty="0" err="1">
                          <a:effectLst/>
                          <a:latin typeface="IKEA Sans" panose="020B0607030304020204" pitchFamily="34" charset="0"/>
                        </a:rPr>
                        <a:t>Tris</a:t>
                      </a:r>
                      <a:r>
                        <a:rPr lang="en-GB" sz="1100" dirty="0">
                          <a:effectLst/>
                          <a:latin typeface="IKEA Sans" panose="020B0607030304020204" pitchFamily="34" charset="0"/>
                        </a:rPr>
                        <a:t>-(2-chloroethyl) phosphate, </a:t>
                      </a:r>
                      <a:r>
                        <a:rPr lang="en-GB" sz="1100" dirty="0" err="1">
                          <a:effectLst/>
                          <a:latin typeface="IKEA Sans" panose="020B0607030304020204" pitchFamily="34" charset="0"/>
                        </a:rPr>
                        <a:t>Triphenyl</a:t>
                      </a:r>
                      <a:r>
                        <a:rPr lang="en-GB" sz="1100" dirty="0">
                          <a:effectLst/>
                          <a:latin typeface="IKEA Sans" panose="020B0607030304020204" pitchFamily="34" charset="0"/>
                        </a:rPr>
                        <a:t> phosphate)</a:t>
                      </a:r>
                      <a:endParaRPr lang="en-GB" sz="1400" dirty="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228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IKEA Sans" panose="020B0607030304020204" pitchFamily="34" charset="0"/>
                        </a:rPr>
                        <a:t>Organotin compounds</a:t>
                      </a:r>
                      <a:endParaRPr lang="en-GB" sz="140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  <a:tr h="36480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IKEA Sans" panose="020B0607030304020204" pitchFamily="34" charset="0"/>
                        </a:rPr>
                        <a:t>Phthalates (18P)</a:t>
                      </a:r>
                      <a:endParaRPr lang="en-GB" sz="1400" dirty="0">
                        <a:effectLst/>
                        <a:latin typeface="IKEA Sans" panose="020B0607030304020204" pitchFamily="34" charset="0"/>
                        <a:ea typeface="Verdana" panose="020B0604030504040204" pitchFamily="34" charset="0"/>
                      </a:endParaRPr>
                    </a:p>
                  </a:txBody>
                  <a:tcPr marL="64638" marR="64638" marT="0" marB="0" anchor="ctr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692424" y="150789"/>
            <a:ext cx="143232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KEA Sans" panose="020B060703030402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MAT-0010</a:t>
            </a:r>
            <a:endParaRPr kumimoji="0" lang="en-GB" altLang="zh-TW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IKEA Sans" panose="020B06070303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zh-TW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IKEA Sans" panose="020B06070303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90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036" y="605475"/>
            <a:ext cx="440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RISK ASSESMENT</a:t>
            </a:r>
            <a:endParaRPr lang="en-GB" sz="4000" b="1" dirty="0"/>
          </a:p>
        </p:txBody>
      </p:sp>
      <p:sp>
        <p:nvSpPr>
          <p:cNvPr id="3" name="Rectangle 2"/>
          <p:cNvSpPr/>
          <p:nvPr/>
        </p:nvSpPr>
        <p:spPr>
          <a:xfrm>
            <a:off x="273036" y="1313361"/>
            <a:ext cx="398841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Hygiene </a:t>
            </a:r>
            <a:r>
              <a:rPr lang="en-US" sz="4000" b="1" dirty="0" smtClean="0"/>
              <a:t>risk</a:t>
            </a:r>
          </a:p>
          <a:p>
            <a:endParaRPr lang="en-US" sz="4000" b="1" dirty="0"/>
          </a:p>
          <a:p>
            <a:r>
              <a:rPr lang="en-US" b="1" dirty="0"/>
              <a:t>Bacteria, viruses, mold, fungi, soil, dust, fats, organic debris.</a:t>
            </a:r>
          </a:p>
          <a:p>
            <a:endParaRPr lang="en-US" b="1" dirty="0" smtClean="0"/>
          </a:p>
          <a:p>
            <a:r>
              <a:rPr lang="en-US" b="1" dirty="0" smtClean="0"/>
              <a:t>ACTION</a:t>
            </a:r>
            <a:r>
              <a:rPr lang="en-US" b="1" dirty="0"/>
              <a:t>: Cleanliness tests need to be performed to evaluate how well the foam </a:t>
            </a:r>
            <a:r>
              <a:rPr lang="en-US" b="1" dirty="0" smtClean="0"/>
              <a:t>has </a:t>
            </a:r>
            <a:r>
              <a:rPr lang="en-US" b="1" dirty="0"/>
              <a:t>been sterilized.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What tests to perform?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74050" y="1841242"/>
            <a:ext cx="6417950" cy="50167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</a:t>
            </a:r>
            <a:r>
              <a:rPr lang="en-US" sz="2000" dirty="0" smtClean="0">
                <a:solidFill>
                  <a:schemeClr val="bg1"/>
                </a:solidFill>
              </a:rPr>
              <a:t>est </a:t>
            </a:r>
            <a:r>
              <a:rPr lang="en-US" sz="2000" dirty="0">
                <a:solidFill>
                  <a:schemeClr val="bg1"/>
                </a:solidFill>
              </a:rPr>
              <a:t>foam according to the </a:t>
            </a:r>
            <a:r>
              <a:rPr lang="en-US" sz="2000" dirty="0" err="1">
                <a:solidFill>
                  <a:schemeClr val="bg1"/>
                </a:solidFill>
              </a:rPr>
              <a:t>down&amp;feather</a:t>
            </a:r>
            <a:r>
              <a:rPr lang="en-US" sz="2000" dirty="0">
                <a:solidFill>
                  <a:schemeClr val="bg1"/>
                </a:solidFill>
              </a:rPr>
              <a:t> cleanliness </a:t>
            </a:r>
            <a:r>
              <a:rPr lang="en-US" sz="2000" dirty="0" smtClean="0">
                <a:solidFill>
                  <a:schemeClr val="bg1"/>
                </a:solidFill>
              </a:rPr>
              <a:t>standard: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EN </a:t>
            </a:r>
            <a:r>
              <a:rPr lang="en-US" sz="2000" b="1" dirty="0">
                <a:solidFill>
                  <a:schemeClr val="bg1"/>
                </a:solidFill>
              </a:rPr>
              <a:t>12935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Cleanliness </a:t>
            </a:r>
            <a:r>
              <a:rPr lang="en-US" sz="2000" dirty="0">
                <a:solidFill>
                  <a:schemeClr val="bg1"/>
                </a:solidFill>
              </a:rPr>
              <a:t>Requirements for Down &amp; </a:t>
            </a:r>
            <a:r>
              <a:rPr lang="en-US" sz="2000" dirty="0" smtClean="0">
                <a:solidFill>
                  <a:schemeClr val="bg1"/>
                </a:solidFill>
              </a:rPr>
              <a:t>Feathers:</a:t>
            </a:r>
            <a:endParaRPr lang="en-GB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EN 1162 </a:t>
            </a:r>
            <a:r>
              <a:rPr lang="en-US" sz="2000" dirty="0" smtClean="0">
                <a:solidFill>
                  <a:schemeClr val="bg1"/>
                </a:solidFill>
              </a:rPr>
              <a:t>Oxygen Number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if </a:t>
            </a:r>
            <a:r>
              <a:rPr lang="en-US" sz="2000" dirty="0">
                <a:solidFill>
                  <a:schemeClr val="bg1"/>
                </a:solidFill>
              </a:rPr>
              <a:t>Oxygen Number &gt; </a:t>
            </a:r>
            <a:r>
              <a:rPr lang="en-US" sz="2000" dirty="0" smtClean="0">
                <a:solidFill>
                  <a:schemeClr val="bg1"/>
                </a:solidFill>
              </a:rPr>
              <a:t>20 then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Microbiological </a:t>
            </a:r>
            <a:r>
              <a:rPr lang="en-US" sz="2000" dirty="0">
                <a:solidFill>
                  <a:schemeClr val="bg1"/>
                </a:solidFill>
              </a:rPr>
              <a:t>State </a:t>
            </a:r>
            <a:r>
              <a:rPr lang="en-US" sz="2000" dirty="0" smtClean="0">
                <a:solidFill>
                  <a:schemeClr val="bg1"/>
                </a:solidFill>
              </a:rPr>
              <a:t>- Bioburden </a:t>
            </a:r>
            <a:r>
              <a:rPr lang="en-US" sz="2000" b="1" dirty="0">
                <a:solidFill>
                  <a:schemeClr val="bg1"/>
                </a:solidFill>
              </a:rPr>
              <a:t>EN </a:t>
            </a:r>
            <a:r>
              <a:rPr lang="en-US" sz="2000" b="1" dirty="0" smtClean="0">
                <a:solidFill>
                  <a:schemeClr val="bg1"/>
                </a:solidFill>
              </a:rPr>
              <a:t>1884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must be tested </a:t>
            </a:r>
            <a:endParaRPr lang="en-GB" sz="2000" dirty="0">
              <a:solidFill>
                <a:schemeClr val="bg1"/>
              </a:solidFill>
            </a:endParaRPr>
          </a:p>
          <a:p>
            <a:pPr lvl="0"/>
            <a:endParaRPr lang="en-US" sz="2000" dirty="0" smtClean="0">
              <a:solidFill>
                <a:schemeClr val="bg1"/>
              </a:solidFill>
            </a:endParaRPr>
          </a:p>
          <a:p>
            <a:pPr lvl="0"/>
            <a:endParaRPr lang="en-US" sz="2000" dirty="0" smtClean="0">
              <a:solidFill>
                <a:schemeClr val="bg1"/>
              </a:solidFill>
            </a:endParaRPr>
          </a:p>
          <a:p>
            <a:pPr lvl="0"/>
            <a:r>
              <a:rPr lang="en-US" sz="2000" b="1" dirty="0" smtClean="0">
                <a:solidFill>
                  <a:schemeClr val="bg1"/>
                </a:solidFill>
              </a:rPr>
              <a:t>Optional</a:t>
            </a:r>
            <a:r>
              <a:rPr lang="en-US" sz="2000" b="1" dirty="0">
                <a:solidFill>
                  <a:schemeClr val="bg1"/>
                </a:solidFill>
              </a:rPr>
              <a:t>: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0"/>
            <a:r>
              <a:rPr lang="en-US" sz="2000" b="1" dirty="0" smtClean="0">
                <a:solidFill>
                  <a:schemeClr val="bg1"/>
                </a:solidFill>
              </a:rPr>
              <a:t>EN 1164 </a:t>
            </a:r>
            <a:r>
              <a:rPr lang="en-US" sz="2000" dirty="0" smtClean="0">
                <a:solidFill>
                  <a:schemeClr val="bg1"/>
                </a:solidFill>
              </a:rPr>
              <a:t>Turbidity  </a:t>
            </a:r>
            <a:endParaRPr lang="en-GB" sz="2000" dirty="0">
              <a:solidFill>
                <a:schemeClr val="bg1"/>
              </a:solidFill>
            </a:endParaRPr>
          </a:p>
          <a:p>
            <a:pPr lvl="0"/>
            <a:r>
              <a:rPr lang="en-US" sz="2000" b="1" dirty="0" smtClean="0">
                <a:solidFill>
                  <a:schemeClr val="bg1"/>
                </a:solidFill>
              </a:rPr>
              <a:t>EN ISO 3071 </a:t>
            </a:r>
            <a:r>
              <a:rPr lang="en-US" sz="2000" dirty="0" smtClean="0">
                <a:solidFill>
                  <a:schemeClr val="bg1"/>
                </a:solidFill>
              </a:rPr>
              <a:t>pH </a:t>
            </a:r>
            <a:r>
              <a:rPr lang="en-US" sz="2000" dirty="0">
                <a:solidFill>
                  <a:schemeClr val="bg1"/>
                </a:solidFill>
              </a:rPr>
              <a:t>Value 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IDFL </a:t>
            </a:r>
            <a:r>
              <a:rPr lang="en-US" sz="2000" b="1" dirty="0">
                <a:solidFill>
                  <a:schemeClr val="bg1"/>
                </a:solidFill>
              </a:rPr>
              <a:t>30 </a:t>
            </a:r>
            <a:r>
              <a:rPr lang="en-US" sz="2000" dirty="0">
                <a:solidFill>
                  <a:schemeClr val="bg1"/>
                </a:solidFill>
              </a:rPr>
              <a:t>- down &amp; </a:t>
            </a:r>
            <a:r>
              <a:rPr lang="en-US" sz="2000" dirty="0" smtClean="0">
                <a:solidFill>
                  <a:schemeClr val="bg1"/>
                </a:solidFill>
              </a:rPr>
              <a:t>feather </a:t>
            </a:r>
            <a:r>
              <a:rPr lang="en-US" sz="2000" dirty="0" err="1" smtClean="0">
                <a:solidFill>
                  <a:schemeClr val="bg1"/>
                </a:solidFill>
              </a:rPr>
              <a:t>Odour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test </a:t>
            </a:r>
            <a:r>
              <a:rPr lang="en-US" sz="2000" dirty="0" smtClean="0">
                <a:solidFill>
                  <a:schemeClr val="bg1"/>
                </a:solidFill>
              </a:rPr>
              <a:t>or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GB </a:t>
            </a:r>
            <a:r>
              <a:rPr lang="en-US" sz="2000" b="1" dirty="0" smtClean="0">
                <a:solidFill>
                  <a:schemeClr val="bg1"/>
                </a:solidFill>
              </a:rPr>
              <a:t>18401 </a:t>
            </a:r>
            <a:r>
              <a:rPr lang="en-US" sz="2000" dirty="0" smtClean="0">
                <a:solidFill>
                  <a:schemeClr val="bg1"/>
                </a:solidFill>
              </a:rPr>
              <a:t>Textile </a:t>
            </a:r>
            <a:r>
              <a:rPr lang="en-US" sz="2000" dirty="0">
                <a:solidFill>
                  <a:schemeClr val="bg1"/>
                </a:solidFill>
              </a:rPr>
              <a:t>Odor test 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ISO 17226 </a:t>
            </a:r>
            <a:r>
              <a:rPr lang="en-US" sz="2000" dirty="0" smtClean="0">
                <a:solidFill>
                  <a:schemeClr val="bg1"/>
                </a:solidFill>
              </a:rPr>
              <a:t>Formaldehyde 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94890" y="5078371"/>
            <a:ext cx="3789872" cy="177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3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01" y="1288678"/>
            <a:ext cx="542902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Quality risk</a:t>
            </a:r>
          </a:p>
          <a:p>
            <a:r>
              <a:rPr lang="en-US" b="1" dirty="0"/>
              <a:t>Same requirements must be fulfilled as virgin foam.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9301" y="580792"/>
            <a:ext cx="440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RISK ASSESMENT</a:t>
            </a:r>
            <a:endParaRPr lang="en-GB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94890" y="5078371"/>
            <a:ext cx="3789872" cy="177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3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3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3397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+mn-lt"/>
              </a:rPr>
              <a:t>PROJECT RESULTS</a:t>
            </a:r>
            <a:endParaRPr lang="en-GB" sz="40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15255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Mechanically Recycled bonded foam from post-Consumer </a:t>
            </a:r>
            <a:r>
              <a:rPr lang="en-US" sz="3200" dirty="0"/>
              <a:t>Mattresses</a:t>
            </a:r>
            <a:r>
              <a:rPr lang="en-US" sz="3200" dirty="0" smtClean="0"/>
              <a:t> were tested in Intertek.</a:t>
            </a:r>
          </a:p>
          <a:p>
            <a:r>
              <a:rPr lang="en-US" sz="3200" dirty="0" smtClean="0"/>
              <a:t>Chemical tests according IOS-MAT-0010 and IOS-PGR- 0029 were performed.</a:t>
            </a:r>
          </a:p>
          <a:p>
            <a:pPr marL="0" indent="0">
              <a:buNone/>
            </a:pPr>
            <a:endParaRPr lang="en-US" sz="3200" dirty="0" smtClean="0"/>
          </a:p>
          <a:p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7175" b="1474"/>
          <a:stretch/>
        </p:blipFill>
        <p:spPr>
          <a:xfrm>
            <a:off x="1841500" y="3912111"/>
            <a:ext cx="3594100" cy="26532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912111"/>
            <a:ext cx="3526685" cy="265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7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55700" y="284162"/>
            <a:ext cx="9677801" cy="6384542"/>
            <a:chOff x="1130300" y="30162"/>
            <a:chExt cx="9105900" cy="58046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0300" y="30162"/>
              <a:ext cx="9105900" cy="54688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30300" y="5499037"/>
              <a:ext cx="9087658" cy="3357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(9) Ash content (EN ISO 11358:1997, 70C)				         Pass	                      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973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116" y="-64152"/>
            <a:ext cx="10744983" cy="1325563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Failed  – Free </a:t>
            </a:r>
            <a:r>
              <a:rPr lang="en-US" b="1" dirty="0" err="1" smtClean="0">
                <a:latin typeface="+mn-lt"/>
              </a:rPr>
              <a:t>Arylamines</a:t>
            </a:r>
            <a:r>
              <a:rPr lang="en-US" b="1" dirty="0" smtClean="0">
                <a:latin typeface="+mn-lt"/>
              </a:rPr>
              <a:t> content – 2,4 MDA</a:t>
            </a:r>
            <a:endParaRPr lang="en-GB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61411"/>
            <a:ext cx="11047957" cy="559658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1500" y="3717924"/>
            <a:ext cx="7398545" cy="7683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98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90" y="1089025"/>
            <a:ext cx="9743819" cy="576897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2998" y="-122238"/>
            <a:ext cx="10236201" cy="1325563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Failed – Organotin content – DBT and total</a:t>
            </a:r>
            <a:endParaRPr lang="en-GB" b="1" dirty="0">
              <a:latin typeface="+mn-lt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60501" y="2930525"/>
            <a:ext cx="6210300" cy="422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1473201" y="4543424"/>
            <a:ext cx="6210300" cy="422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23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180022" y="2711301"/>
            <a:ext cx="10281876" cy="2349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 smtClean="0"/>
              <a:t>The average household keeps their mattress for 7 years before seeking out a replacement for it. 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10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9438" y="-269875"/>
            <a:ext cx="80264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+mn-lt"/>
              </a:rPr>
              <a:t>PASSED - Flame retardants content</a:t>
            </a:r>
            <a:endParaRPr lang="en-GB" sz="40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438" y="812403"/>
            <a:ext cx="7637462" cy="701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0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62" y="767830"/>
            <a:ext cx="7767638" cy="609017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214438" y="-101600"/>
            <a:ext cx="7396162" cy="105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+mn-lt"/>
              </a:rPr>
              <a:t>PASSED – Phthalate content</a:t>
            </a:r>
            <a:endParaRPr lang="en-GB" sz="4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262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37" y="1295400"/>
            <a:ext cx="9395122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37" y="4046537"/>
            <a:ext cx="9395122" cy="266428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365125"/>
            <a:ext cx="11849100" cy="930275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+mn-lt"/>
              </a:rPr>
              <a:t>PASSED – Total Cadmium (Cd) and Total Lead (</a:t>
            </a:r>
            <a:r>
              <a:rPr lang="en-US" sz="4000" b="1" dirty="0" err="1" smtClean="0">
                <a:latin typeface="+mn-lt"/>
              </a:rPr>
              <a:t>Pb</a:t>
            </a:r>
            <a:r>
              <a:rPr lang="en-US" sz="4000" b="1" dirty="0" smtClean="0">
                <a:latin typeface="+mn-lt"/>
              </a:rPr>
              <a:t>) content</a:t>
            </a:r>
            <a:endParaRPr lang="en-GB" sz="4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48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974" y="1110456"/>
            <a:ext cx="9471025" cy="3785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4" y="5027611"/>
            <a:ext cx="9426404" cy="152558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300" y="0"/>
            <a:ext cx="120777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+mn-lt"/>
              </a:rPr>
              <a:t>PASSED – Chlorinated </a:t>
            </a:r>
            <a:r>
              <a:rPr lang="en-US" sz="4000" b="1" dirty="0" err="1" smtClean="0">
                <a:latin typeface="+mn-lt"/>
              </a:rPr>
              <a:t>Paraffins</a:t>
            </a:r>
            <a:r>
              <a:rPr lang="en-US" sz="4000" b="1" dirty="0" smtClean="0">
                <a:latin typeface="+mn-lt"/>
              </a:rPr>
              <a:t> Content and Ash content</a:t>
            </a:r>
            <a:endParaRPr lang="en-GB" sz="4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599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1076" y="-1047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+mn-lt"/>
              </a:rPr>
              <a:t>PASSED – 205 SVHC</a:t>
            </a:r>
            <a:endParaRPr lang="en-GB" sz="4000" b="1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27696"/>
            <a:ext cx="8533382" cy="2246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388" b="18391"/>
          <a:stretch/>
        </p:blipFill>
        <p:spPr>
          <a:xfrm>
            <a:off x="495300" y="3594100"/>
            <a:ext cx="8533382" cy="3168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1076" y="2883432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…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71699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9386" y="-1"/>
            <a:ext cx="5142614" cy="6869709"/>
          </a:xfrm>
        </p:spPr>
      </p:pic>
      <p:sp>
        <p:nvSpPr>
          <p:cNvPr id="5" name="Rectangle 4"/>
          <p:cNvSpPr/>
          <p:nvPr/>
        </p:nvSpPr>
        <p:spPr>
          <a:xfrm>
            <a:off x="6977953" y="6211669"/>
            <a:ext cx="5214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Photo source: https://geteasymove.com/blog/the-best-practical-ways-how-to-get-rid-of-mattress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71076" y="-104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+mn-lt"/>
              </a:rPr>
              <a:t>Conclusions</a:t>
            </a:r>
            <a:endParaRPr lang="en-GB" sz="4000" b="1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509" y="1324155"/>
            <a:ext cx="66688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Mechanically recycled </a:t>
            </a:r>
            <a:r>
              <a:rPr lang="en-US" sz="2000" dirty="0"/>
              <a:t>bonded foam from </a:t>
            </a:r>
            <a:r>
              <a:rPr lang="en-US" sz="2000" dirty="0" smtClean="0"/>
              <a:t>post-consumer mattresses do not meet IKEA requirements described in IOS-MAT-0010.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Failed  </a:t>
            </a:r>
            <a:r>
              <a:rPr lang="en-US" sz="2000" dirty="0"/>
              <a:t>– Free </a:t>
            </a:r>
            <a:r>
              <a:rPr lang="en-US" sz="2000" dirty="0" err="1"/>
              <a:t>Arylamines</a:t>
            </a:r>
            <a:r>
              <a:rPr lang="en-US" sz="2000" dirty="0"/>
              <a:t> content – 2,4 </a:t>
            </a:r>
            <a:r>
              <a:rPr lang="en-US" sz="2000" dirty="0" smtClean="0"/>
              <a:t>MDA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Failed – Organotin content – DBT and </a:t>
            </a:r>
            <a:r>
              <a:rPr lang="en-US" sz="2000" dirty="0" smtClean="0"/>
              <a:t>total organotin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2,4 MDA and organotin can not be eliminated by mechanical recycling process from the foam</a:t>
            </a:r>
          </a:p>
          <a:p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Hygienic tests were not performed as chemical tests failed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Mechanically recycled bonded foam from post-consumer </a:t>
            </a:r>
            <a:r>
              <a:rPr lang="en-US" sz="2000" dirty="0" smtClean="0"/>
              <a:t>mattresses can not be used in IKEA filled products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Financial part – 2700 </a:t>
            </a:r>
            <a:r>
              <a:rPr lang="en-US" sz="2000" dirty="0" err="1" smtClean="0"/>
              <a:t>Eur</a:t>
            </a:r>
            <a:r>
              <a:rPr lang="en-US" sz="2000" dirty="0" smtClean="0"/>
              <a:t> (tests, Retour Mattress visit in NL)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416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>
            <a:alpha val="9529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800" y="972879"/>
            <a:ext cx="2658140" cy="2684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/>
              <a:t>1,5 million </a:t>
            </a:r>
            <a:r>
              <a:rPr lang="en-US" dirty="0" smtClean="0"/>
              <a:t>mattresses are collected for disposal </a:t>
            </a:r>
            <a:r>
              <a:rPr lang="en-US" sz="3200" b="1" dirty="0" smtClean="0"/>
              <a:t>in</a:t>
            </a:r>
            <a:r>
              <a:rPr lang="en-US" dirty="0" smtClean="0"/>
              <a:t> </a:t>
            </a:r>
            <a:r>
              <a:rPr lang="en-US" sz="3200" b="1" dirty="0" smtClean="0"/>
              <a:t>the Netherlands</a:t>
            </a:r>
            <a:r>
              <a:rPr lang="en-US" dirty="0" smtClean="0"/>
              <a:t> each year. </a:t>
            </a:r>
            <a:endParaRPr lang="en-US" dirty="0"/>
          </a:p>
        </p:txBody>
      </p:sp>
      <p:pic>
        <p:nvPicPr>
          <p:cNvPr id="1026" name="Picture 2" descr="Image result for world map netherland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91"/>
          <a:stretch/>
        </p:blipFill>
        <p:spPr bwMode="auto">
          <a:xfrm>
            <a:off x="2941940" y="0"/>
            <a:ext cx="927478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8108" y="4295550"/>
            <a:ext cx="28495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How many of them in the world?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35318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898" y="0"/>
            <a:ext cx="12223898" cy="6858000"/>
          </a:xfrm>
        </p:spPr>
      </p:pic>
      <p:sp>
        <p:nvSpPr>
          <p:cNvPr id="6" name="TextBox 5"/>
          <p:cNvSpPr txBox="1"/>
          <p:nvPr/>
        </p:nvSpPr>
        <p:spPr>
          <a:xfrm>
            <a:off x="106325" y="829340"/>
            <a:ext cx="521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Is it possible to recycle?</a:t>
            </a:r>
            <a:endParaRPr lang="en-GB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010" y="1"/>
            <a:ext cx="12208010" cy="6134990"/>
          </a:xfrm>
          <a:solidFill>
            <a:srgbClr val="FFFCF3"/>
          </a:solidFill>
        </p:spPr>
      </p:pic>
      <p:sp>
        <p:nvSpPr>
          <p:cNvPr id="5" name="Rectangle 4"/>
          <p:cNvSpPr/>
          <p:nvPr/>
        </p:nvSpPr>
        <p:spPr>
          <a:xfrm>
            <a:off x="298422" y="6203364"/>
            <a:ext cx="1147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Photo source: https://sleeponlatex.com/blogs/news/14319429-100-places-to-recycle-your-old-mattress?utm_medium=Social&amp;utm_source=Pinterest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8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92140" y="1636332"/>
            <a:ext cx="407227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000" b="1" dirty="0"/>
          </a:p>
          <a:p>
            <a:r>
              <a:rPr lang="en-US" sz="4000" b="1" dirty="0" smtClean="0"/>
              <a:t>Foam </a:t>
            </a:r>
            <a:r>
              <a:rPr lang="en-US" sz="4000" b="1" dirty="0"/>
              <a:t>can be shredded and </a:t>
            </a:r>
            <a:r>
              <a:rPr lang="en-US" sz="4000" b="1" dirty="0" smtClean="0"/>
              <a:t>used in floor cushions. </a:t>
            </a:r>
          </a:p>
          <a:p>
            <a:endParaRPr lang="en-US" sz="4000" b="1" dirty="0"/>
          </a:p>
          <a:p>
            <a:endParaRPr lang="en-US" sz="4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520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791" y="1786271"/>
            <a:ext cx="6911162" cy="3944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 smtClean="0"/>
              <a:t>The </a:t>
            </a:r>
            <a:r>
              <a:rPr lang="en-US" sz="4000" b="1" dirty="0"/>
              <a:t>shredded foam pieces can be compressed and bonded together creating the </a:t>
            </a:r>
            <a:endParaRPr lang="en-US" sz="4000" b="1" dirty="0" smtClean="0"/>
          </a:p>
          <a:p>
            <a:pPr marL="0" indent="0">
              <a:buNone/>
            </a:pPr>
            <a:r>
              <a:rPr lang="en-US" sz="4000" b="1" dirty="0" err="1" smtClean="0"/>
              <a:t>rebonded</a:t>
            </a:r>
            <a:r>
              <a:rPr lang="en-US" sz="4000" b="1" dirty="0" smtClean="0"/>
              <a:t> </a:t>
            </a:r>
            <a:r>
              <a:rPr lang="en-US" sz="4000" b="1" dirty="0"/>
              <a:t>foam for chair pads. </a:t>
            </a:r>
          </a:p>
          <a:p>
            <a:pPr marL="0" indent="0">
              <a:buNone/>
            </a:pP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1421" y="0"/>
            <a:ext cx="4030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8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830"/>
            <a:ext cx="12192000" cy="8046097"/>
          </a:xfrm>
        </p:spPr>
      </p:pic>
      <p:sp>
        <p:nvSpPr>
          <p:cNvPr id="5" name="TextBox 4"/>
          <p:cNvSpPr txBox="1"/>
          <p:nvPr/>
        </p:nvSpPr>
        <p:spPr>
          <a:xfrm>
            <a:off x="520996" y="733647"/>
            <a:ext cx="1085175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GOAL</a:t>
            </a:r>
          </a:p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4000" b="1" dirty="0" smtClean="0">
                <a:solidFill>
                  <a:schemeClr val="bg1"/>
                </a:solidFill>
              </a:rPr>
              <a:t>Use mechanically recycled post-consumer foam in </a:t>
            </a:r>
          </a:p>
          <a:p>
            <a:r>
              <a:rPr lang="en-US" sz="4000" b="1" dirty="0" smtClean="0">
                <a:solidFill>
                  <a:schemeClr val="bg1"/>
                </a:solidFill>
              </a:rPr>
              <a:t>filled products and decrease the filling cost</a:t>
            </a:r>
            <a:endParaRPr lang="en-GB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2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03"/>
            <a:ext cx="10515600" cy="1591281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+mn-lt"/>
              </a:rPr>
              <a:t>WHY?</a:t>
            </a:r>
            <a:endParaRPr lang="en-GB" sz="40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81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Reduce solid waste that goes to landfill</a:t>
            </a:r>
          </a:p>
          <a:p>
            <a:r>
              <a:rPr lang="en-US" sz="3600" dirty="0"/>
              <a:t>Save </a:t>
            </a:r>
            <a:r>
              <a:rPr lang="en-US" sz="3600" dirty="0" smtClean="0"/>
              <a:t>energy in production</a:t>
            </a:r>
            <a:endParaRPr lang="en-US" sz="3600" dirty="0"/>
          </a:p>
          <a:p>
            <a:r>
              <a:rPr lang="en-US" sz="3600" dirty="0"/>
              <a:t>Prevent pollution</a:t>
            </a:r>
          </a:p>
          <a:p>
            <a:r>
              <a:rPr lang="en-US" sz="3600" dirty="0" smtClean="0"/>
              <a:t>Become independent on virgin resources</a:t>
            </a:r>
          </a:p>
          <a:p>
            <a:r>
              <a:rPr lang="en-US" sz="3600" dirty="0" smtClean="0"/>
              <a:t>Lower price filling</a:t>
            </a:r>
          </a:p>
          <a:p>
            <a:r>
              <a:rPr lang="en-US" sz="3600" dirty="0" smtClean="0"/>
              <a:t>Lower final product price</a:t>
            </a:r>
          </a:p>
          <a:p>
            <a:r>
              <a:rPr lang="en-US" sz="3600" dirty="0" smtClean="0"/>
              <a:t>Be </a:t>
            </a:r>
            <a:r>
              <a:rPr lang="en-US" sz="3600" dirty="0"/>
              <a:t>r</a:t>
            </a:r>
            <a:r>
              <a:rPr lang="en-US" sz="3600" dirty="0" smtClean="0"/>
              <a:t>esponsible and showing good </a:t>
            </a:r>
          </a:p>
          <a:p>
            <a:pPr marL="0" indent="0">
              <a:buNone/>
            </a:pPr>
            <a:r>
              <a:rPr lang="en-US" sz="3600" dirty="0" smtClean="0"/>
              <a:t>example</a:t>
            </a:r>
            <a:endParaRPr lang="en-GB" sz="36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7"/>
          <a:stretch/>
        </p:blipFill>
        <p:spPr>
          <a:xfrm>
            <a:off x="8238275" y="3603"/>
            <a:ext cx="4806287" cy="685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5545</TotalTime>
  <Words>664</Words>
  <Application>Microsoft Office PowerPoint</Application>
  <PresentationFormat>Widescreen</PresentationFormat>
  <Paragraphs>129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IKEA Sans</vt:lpstr>
      <vt:lpstr>新細明體</vt:lpstr>
      <vt:lpstr>Times New Roman</vt:lpstr>
      <vt:lpstr>Verdana</vt:lpstr>
      <vt:lpstr>Wingdings</vt:lpstr>
      <vt:lpstr>Office Theme</vt:lpstr>
      <vt:lpstr>Project Mechanical Recycling of  Post-Consumer Mattresses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WHY?</vt:lpstr>
      <vt:lpstr>HOW?</vt:lpstr>
      <vt:lpstr>Brainstorming: opinion, ideas, experience     What additional requirements must be for post-consumer foam  Available labs for making tests. Test new and  recycled foam (for comparison)  Regular foam samples from suppliers  Pilot supplier for production of samples with  regular and recycled foam.   </vt:lpstr>
      <vt:lpstr>PowerPoint Presentation</vt:lpstr>
      <vt:lpstr>PowerPoint Presentation</vt:lpstr>
      <vt:lpstr>PowerPoint Presentation</vt:lpstr>
      <vt:lpstr>PowerPoint Presentation</vt:lpstr>
      <vt:lpstr>PROJECT RESULTS</vt:lpstr>
      <vt:lpstr>PowerPoint Presentation</vt:lpstr>
      <vt:lpstr>Failed  – Free Arylamines content – 2,4 MDA</vt:lpstr>
      <vt:lpstr>Failed – Organotin content – DBT and total</vt:lpstr>
      <vt:lpstr>PASSED - Flame retardants content</vt:lpstr>
      <vt:lpstr>PowerPoint Presentation</vt:lpstr>
      <vt:lpstr>PASSED – Total Cadmium (Cd) and Total Lead (Pb) content</vt:lpstr>
      <vt:lpstr>PASSED – Chlorinated Paraffins Content and Ash content</vt:lpstr>
      <vt:lpstr>PASSED – 205 SVHC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case</dc:title>
  <dc:creator>Ingrida</dc:creator>
  <cp:lastModifiedBy>Ingrida Padleckienė</cp:lastModifiedBy>
  <cp:revision>57</cp:revision>
  <dcterms:created xsi:type="dcterms:W3CDTF">2019-04-07T14:14:13Z</dcterms:created>
  <dcterms:modified xsi:type="dcterms:W3CDTF">2020-07-09T14:48:14Z</dcterms:modified>
</cp:coreProperties>
</file>